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0" r:id="rId3"/>
    <p:sldId id="262" r:id="rId4"/>
    <p:sldId id="269" r:id="rId5"/>
    <p:sldId id="270" r:id="rId6"/>
    <p:sldId id="265" r:id="rId7"/>
    <p:sldId id="266" r:id="rId8"/>
    <p:sldId id="267" r:id="rId9"/>
    <p:sldId id="268" r:id="rId10"/>
    <p:sldId id="271" r:id="rId11"/>
  </p:sldIdLst>
  <p:sldSz cx="15119350" cy="10691813"/>
  <p:notesSz cx="6805613" cy="9944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46" userDrawn="1">
          <p15:clr>
            <a:srgbClr val="A4A3A4"/>
          </p15:clr>
        </p15:guide>
        <p15:guide id="2" pos="3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B3F8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5"/>
  </p:normalViewPr>
  <p:slideViewPr>
    <p:cSldViewPr snapToGrid="0">
      <p:cViewPr varScale="1">
        <p:scale>
          <a:sx n="63" d="100"/>
          <a:sy n="63" d="100"/>
        </p:scale>
        <p:origin x="-108" y="-120"/>
      </p:cViewPr>
      <p:guideLst>
        <p:guide orient="horz" pos="646"/>
        <p:guide pos="3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381781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2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6424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846c58f8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846c58f83_0_24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6025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45724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53493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846c58f8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6125"/>
            <a:ext cx="5272087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846c58f83_0_38:notes"/>
          <p:cNvSpPr txBox="1">
            <a:spLocks noGrp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6424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15400" y="1547751"/>
            <a:ext cx="14088576" cy="42667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677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388" y="5891307"/>
            <a:ext cx="14088576" cy="1647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8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515388" y="2299306"/>
            <a:ext cx="14088576" cy="40815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486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15388" y="6552542"/>
            <a:ext cx="14088576" cy="2703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23332" lvl="0" indent="-24249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46664" lvl="1" indent="-22453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69996" lvl="2" indent="-22453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293327" lvl="3" indent="-22453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616659" lvl="4" indent="-22453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939991" lvl="5" indent="-22453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263323" lvl="6" indent="-22453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586655" lvl="7" indent="-22453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909987" lvl="8" indent="-22453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5388" y="4470980"/>
            <a:ext cx="14088576" cy="17498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546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5388" y="925075"/>
            <a:ext cx="14088576" cy="11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15388" y="2395654"/>
            <a:ext cx="14088576" cy="71016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23332" lvl="0" indent="-24249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46664" lvl="1" indent="-2245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69996" lvl="2" indent="-2245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293327" lvl="3" indent="-22453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616659" lvl="4" indent="-2245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939991" lvl="5" indent="-2245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263323" lvl="6" indent="-22453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586655" lvl="7" indent="-2245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909987" lvl="8" indent="-2245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388" y="925075"/>
            <a:ext cx="14088576" cy="11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388" y="2395654"/>
            <a:ext cx="6613724" cy="71016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23332" lvl="0" indent="-2245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990"/>
            </a:lvl1pPr>
            <a:lvl2pPr marL="646664" lvl="1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2pPr>
            <a:lvl3pPr marL="969996" lvl="2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3pPr>
            <a:lvl4pPr marL="1293327" lvl="3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4pPr>
            <a:lvl5pPr marL="1616659" lvl="4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5pPr>
            <a:lvl6pPr marL="1939991" lvl="5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6pPr>
            <a:lvl7pPr marL="2263323" lvl="6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7pPr>
            <a:lvl8pPr marL="2586655" lvl="7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8pPr>
            <a:lvl9pPr marL="2909987" lvl="8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239" y="2395654"/>
            <a:ext cx="6613724" cy="71016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23332" lvl="0" indent="-22453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990"/>
            </a:lvl1pPr>
            <a:lvl2pPr marL="646664" lvl="1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2pPr>
            <a:lvl3pPr marL="969996" lvl="2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3pPr>
            <a:lvl4pPr marL="1293327" lvl="3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4pPr>
            <a:lvl5pPr marL="1616659" lvl="4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5pPr>
            <a:lvl6pPr marL="1939991" lvl="5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6pPr>
            <a:lvl7pPr marL="2263323" lvl="6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7pPr>
            <a:lvl8pPr marL="2586655" lvl="7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8pPr>
            <a:lvl9pPr marL="2909987" lvl="8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5388" y="925075"/>
            <a:ext cx="14088576" cy="11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389" y="1154928"/>
            <a:ext cx="4642950" cy="15708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697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389" y="2888567"/>
            <a:ext cx="4642950" cy="6609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23332" lvl="0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1pPr>
            <a:lvl2pPr marL="646664" lvl="1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2pPr>
            <a:lvl3pPr marL="969996" lvl="2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3pPr>
            <a:lvl4pPr marL="1293327" lvl="3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4pPr>
            <a:lvl5pPr marL="1616659" lvl="4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5pPr>
            <a:lvl6pPr marL="1939991" lvl="5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6pPr>
            <a:lvl7pPr marL="2263323" lvl="6" indent="-21555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849"/>
            </a:lvl7pPr>
            <a:lvl8pPr marL="2586655" lvl="7" indent="-215555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849"/>
            </a:lvl8pPr>
            <a:lvl9pPr marL="2909987" lvl="8" indent="-215555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849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10615" y="935729"/>
            <a:ext cx="10528980" cy="85035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395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59675" y="-260"/>
            <a:ext cx="7559676" cy="1069181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4652" tIns="64652" rIns="64652" bIns="6465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89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38997" y="2563406"/>
            <a:ext cx="6688626" cy="30812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97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38997" y="5826762"/>
            <a:ext cx="6688626" cy="2567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8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167327" y="1505138"/>
            <a:ext cx="6344372" cy="76810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23332" lvl="0" indent="-24249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46664" lvl="1" indent="-2245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69996" lvl="2" indent="-2245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293327" lvl="3" indent="-22453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616659" lvl="4" indent="-2245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1939991" lvl="5" indent="-2245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263323" lvl="6" indent="-22453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586655" lvl="7" indent="-22453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2909987" lvl="8" indent="-22453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5388" y="8794112"/>
            <a:ext cx="9918849" cy="1257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23332" lvl="0" indent="-16166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388" y="925075"/>
            <a:ext cx="14088576" cy="11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388" y="2395654"/>
            <a:ext cx="14088576" cy="710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8974" y="9693447"/>
            <a:ext cx="907260" cy="81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707">
                <a:solidFill>
                  <a:schemeClr val="dk2"/>
                </a:solidFill>
              </a:defRPr>
            </a:lvl1pPr>
            <a:lvl2pPr lvl="1" algn="r">
              <a:buNone/>
              <a:defRPr sz="707">
                <a:solidFill>
                  <a:schemeClr val="dk2"/>
                </a:solidFill>
              </a:defRPr>
            </a:lvl2pPr>
            <a:lvl3pPr lvl="2" algn="r">
              <a:buNone/>
              <a:defRPr sz="707">
                <a:solidFill>
                  <a:schemeClr val="dk2"/>
                </a:solidFill>
              </a:defRPr>
            </a:lvl3pPr>
            <a:lvl4pPr lvl="3" algn="r">
              <a:buNone/>
              <a:defRPr sz="707">
                <a:solidFill>
                  <a:schemeClr val="dk2"/>
                </a:solidFill>
              </a:defRPr>
            </a:lvl4pPr>
            <a:lvl5pPr lvl="4" algn="r">
              <a:buNone/>
              <a:defRPr sz="707">
                <a:solidFill>
                  <a:schemeClr val="dk2"/>
                </a:solidFill>
              </a:defRPr>
            </a:lvl5pPr>
            <a:lvl6pPr lvl="5" algn="r">
              <a:buNone/>
              <a:defRPr sz="707">
                <a:solidFill>
                  <a:schemeClr val="dk2"/>
                </a:solidFill>
              </a:defRPr>
            </a:lvl6pPr>
            <a:lvl7pPr lvl="6" algn="r">
              <a:buNone/>
              <a:defRPr sz="707">
                <a:solidFill>
                  <a:schemeClr val="dk2"/>
                </a:solidFill>
              </a:defRPr>
            </a:lvl7pPr>
            <a:lvl8pPr lvl="7" algn="r">
              <a:buNone/>
              <a:defRPr sz="707">
                <a:solidFill>
                  <a:schemeClr val="dk2"/>
                </a:solidFill>
              </a:defRPr>
            </a:lvl8pPr>
            <a:lvl9pPr lvl="8" algn="r">
              <a:buNone/>
              <a:defRPr sz="707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9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A1E4831-4A36-844A-925D-CE1FBB08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88568" y="3407693"/>
            <a:ext cx="21283264" cy="9965973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1C965BB-86A6-194E-BD37-301B9F5996DA}"/>
              </a:ext>
            </a:extLst>
          </p:cNvPr>
          <p:cNvSpPr/>
          <p:nvPr/>
        </p:nvSpPr>
        <p:spPr>
          <a:xfrm>
            <a:off x="1539498" y="746591"/>
            <a:ext cx="12429720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2B3F89"/>
                </a:solidFill>
              </a:rPr>
              <a:t>Мероприятия 18 марта 2022 года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1268331" y="7653652"/>
            <a:ext cx="5850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Совместно с локальными кофейнями и другими заведениями общепита сделать выпуск </a:t>
            </a:r>
            <a:r>
              <a:rPr lang="ru-RU" sz="2000" dirty="0" err="1">
                <a:solidFill>
                  <a:schemeClr val="tx2">
                    <a:lumMod val="25000"/>
                  </a:schemeClr>
                </a:solidFill>
                <a:latin typeface="+mn-lt"/>
              </a:rPr>
              <a:t>брендированных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стаканов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1089893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dirty="0">
                <a:solidFill>
                  <a:srgbClr val="2B3F89"/>
                </a:solidFill>
              </a:rPr>
              <a:t>11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5025859F-1D29-3A47-89A1-89BEE4D90814}"/>
              </a:ext>
            </a:extLst>
          </p:cNvPr>
          <p:cNvSpPr/>
          <p:nvPr/>
        </p:nvSpPr>
        <p:spPr>
          <a:xfrm>
            <a:off x="7758636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2B3F89"/>
                </a:solidFill>
              </a:rPr>
              <a:t>12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5C8FDE03-905C-1B4B-A907-CDB4F300C09F}"/>
              </a:ext>
            </a:extLst>
          </p:cNvPr>
          <p:cNvCxnSpPr>
            <a:cxnSpLocks/>
          </p:cNvCxnSpPr>
          <p:nvPr/>
        </p:nvCxnSpPr>
        <p:spPr>
          <a:xfrm>
            <a:off x="1925755" y="2930028"/>
            <a:ext cx="4848431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2947864C-2F23-EC4B-8206-D3FE0DACA543}"/>
              </a:ext>
            </a:extLst>
          </p:cNvPr>
          <p:cNvCxnSpPr>
            <a:cxnSpLocks/>
          </p:cNvCxnSpPr>
          <p:nvPr/>
        </p:nvCxnSpPr>
        <p:spPr>
          <a:xfrm>
            <a:off x="8616269" y="2930028"/>
            <a:ext cx="5593068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A377B74E-F529-CE4F-82E8-07661FE6E836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938666C-CD8F-8C4C-9BD8-B57C0A07B1A7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E0E2134E-DFF2-7A48-9031-0D3305A90DEF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14261D67-0CE3-2843-A112-E3C8E0B561DA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897D705-BBE4-9443-8D9A-DDB4FD501EC8}"/>
              </a:ext>
            </a:extLst>
          </p:cNvPr>
          <p:cNvSpPr/>
          <p:nvPr/>
        </p:nvSpPr>
        <p:spPr>
          <a:xfrm>
            <a:off x="2326565" y="2106442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БРЕНДИРОВАНИЕ </a:t>
            </a:r>
          </a:p>
        </p:txBody>
      </p:sp>
      <p:sp>
        <p:nvSpPr>
          <p:cNvPr id="23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8441254" y="7499763"/>
            <a:ext cx="5888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Опубликовать в </a:t>
            </a:r>
            <a:r>
              <a:rPr lang="ru-RU" sz="2000" dirty="0" err="1">
                <a:solidFill>
                  <a:schemeClr val="tx2">
                    <a:lumMod val="25000"/>
                  </a:schemeClr>
                </a:solidFill>
                <a:latin typeface="+mn-lt"/>
              </a:rPr>
              <a:t>соцсетях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свои фото взявшись за руки в виде буквы 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V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 </a:t>
            </a:r>
            <a:r>
              <a:rPr lang="ru-RU" sz="2000" dirty="0" err="1">
                <a:solidFill>
                  <a:schemeClr val="tx2">
                    <a:lumMod val="25000"/>
                  </a:schemeClr>
                </a:solidFill>
                <a:latin typeface="+mn-lt"/>
              </a:rPr>
              <a:t>хештегом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#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сила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V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правде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21"/>
          <a:stretch/>
        </p:blipFill>
        <p:spPr>
          <a:xfrm>
            <a:off x="1613469" y="3235571"/>
            <a:ext cx="4435640" cy="3942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364" t="15486" b="15061"/>
          <a:stretch/>
        </p:blipFill>
        <p:spPr>
          <a:xfrm>
            <a:off x="8616269" y="3331901"/>
            <a:ext cx="5088008" cy="3572992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C897D705-BBE4-9443-8D9A-DDB4FD501EC8}"/>
              </a:ext>
            </a:extLst>
          </p:cNvPr>
          <p:cNvSpPr/>
          <p:nvPr/>
        </p:nvSpPr>
        <p:spPr>
          <a:xfrm>
            <a:off x="9121894" y="2213333"/>
            <a:ext cx="255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ЧЕЛЛЕНДЖ</a:t>
            </a:r>
          </a:p>
        </p:txBody>
      </p:sp>
      <p:sp>
        <p:nvSpPr>
          <p:cNvPr id="20" name="Google Shape;59;p14">
            <a:extLst>
              <a:ext uri="{FF2B5EF4-FFF2-40B4-BE49-F238E27FC236}">
                <a16:creationId xmlns="" xmlns:a16="http://schemas.microsoft.com/office/drawing/2014/main" id="{745055C0-3A3A-3749-AF71-FD4942C20C7E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10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239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50E9E9E-D15C-1E4E-A8BB-13B0124A991D}"/>
              </a:ext>
            </a:extLst>
          </p:cNvPr>
          <p:cNvSpPr/>
          <p:nvPr/>
        </p:nvSpPr>
        <p:spPr>
          <a:xfrm>
            <a:off x="0" y="4465869"/>
            <a:ext cx="15119350" cy="5299364"/>
          </a:xfrm>
          <a:prstGeom prst="rect">
            <a:avLst/>
          </a:prstGeom>
          <a:solidFill>
            <a:srgbClr val="2B3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Google Shape;59;p14">
            <a:extLst>
              <a:ext uri="{FF2B5EF4-FFF2-40B4-BE49-F238E27FC236}">
                <a16:creationId xmlns="" xmlns:a16="http://schemas.microsoft.com/office/drawing/2014/main" id="{987CB1CA-271E-1143-9897-87E653A90BA5}"/>
              </a:ext>
            </a:extLst>
          </p:cNvPr>
          <p:cNvSpPr txBox="1">
            <a:spLocks/>
          </p:cNvSpPr>
          <p:nvPr/>
        </p:nvSpPr>
        <p:spPr>
          <a:xfrm>
            <a:off x="679884" y="479610"/>
            <a:ext cx="11103407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000" b="1" dirty="0" smtClean="0">
                <a:solidFill>
                  <a:srgbClr val="2B3F89"/>
                </a:solidFill>
              </a:rPr>
              <a:t>КОНЦЕРТЫ </a:t>
            </a:r>
            <a:r>
              <a:rPr lang="ru-RU" sz="3000" b="1" dirty="0">
                <a:solidFill>
                  <a:srgbClr val="2B3F89"/>
                </a:solidFill>
              </a:rPr>
              <a:t>В ГОРОДАХ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6DF28C36-030A-9B41-A421-130C20E6C521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Google Shape;59;p14">
            <a:extLst>
              <a:ext uri="{FF2B5EF4-FFF2-40B4-BE49-F238E27FC236}">
                <a16:creationId xmlns="" xmlns:a16="http://schemas.microsoft.com/office/drawing/2014/main" id="{4C99ED8E-9E0E-5C44-B555-F7137A2C82F9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2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1497E4A-DDDF-DA41-A43C-9278C0F97CBC}"/>
              </a:ext>
            </a:extLst>
          </p:cNvPr>
          <p:cNvSpPr/>
          <p:nvPr/>
        </p:nvSpPr>
        <p:spPr>
          <a:xfrm>
            <a:off x="2610188" y="2238168"/>
            <a:ext cx="3069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4000" b="1" i="1" dirty="0">
                <a:solidFill>
                  <a:schemeClr val="bg1"/>
                </a:solidFill>
              </a:rPr>
              <a:t>18 МАРТА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FF29B969-47C6-F946-83C1-55C57186AC49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0F515E6B-842F-464D-92D9-487AA0FDA624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CD8D977A-1A76-CA43-BEBF-FC8F2DF2DD28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9ECB801F-B736-4945-87AB-1D6EC4FEAD79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F035EF16-EB19-4A43-B556-4E5BA4CA8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83" r="20083"/>
          <a:stretch/>
        </p:blipFill>
        <p:spPr bwMode="auto">
          <a:xfrm>
            <a:off x="10315630" y="5088741"/>
            <a:ext cx="4089773" cy="4089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DBF0A31-FB8A-4F4E-B3A6-D6EA47533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377" y="1238489"/>
            <a:ext cx="9400595" cy="20956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523BC0B5-4D34-E347-A22A-F4F9A8478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2" t="20917" r="6200" b="9110"/>
          <a:stretch/>
        </p:blipFill>
        <p:spPr bwMode="auto">
          <a:xfrm>
            <a:off x="881351" y="5088742"/>
            <a:ext cx="9135485" cy="40897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966BD27A-68A4-A949-A3D5-517274BCF949}"/>
              </a:ext>
            </a:extLst>
          </p:cNvPr>
          <p:cNvSpPr/>
          <p:nvPr/>
        </p:nvSpPr>
        <p:spPr>
          <a:xfrm>
            <a:off x="4582390" y="3507474"/>
            <a:ext cx="6458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400" dirty="0">
                <a:solidFill>
                  <a:srgbClr val="2B3F89"/>
                </a:solidFill>
                <a:latin typeface="+mn-lt"/>
              </a:rPr>
              <a:t>#</a:t>
            </a:r>
            <a:r>
              <a:rPr lang="ru-RU" sz="4000" b="1" spc="400" dirty="0" err="1">
                <a:solidFill>
                  <a:srgbClr val="2B3F89"/>
                </a:solidFill>
                <a:latin typeface="+mn-lt"/>
              </a:rPr>
              <a:t>СвоихнеБросаем</a:t>
            </a:r>
            <a:endParaRPr lang="ru-RU" sz="4000" b="1" spc="400" dirty="0">
              <a:solidFill>
                <a:srgbClr val="2B3F89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r>
              <a:rPr lang="ru-RU" sz="2600" b="1" dirty="0">
                <a:solidFill>
                  <a:srgbClr val="2B3F89"/>
                </a:solidFill>
              </a:rPr>
              <a:t>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293380" y="1474402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1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C713E0F5-CD76-674A-90E4-45592C3E97DE}"/>
              </a:ext>
            </a:extLst>
          </p:cNvPr>
          <p:cNvCxnSpPr>
            <a:cxnSpLocks/>
          </p:cNvCxnSpPr>
          <p:nvPr/>
        </p:nvCxnSpPr>
        <p:spPr>
          <a:xfrm>
            <a:off x="1712086" y="2554370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2FB81638-2FE7-B74E-9C39-E3779D02F77E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="" xmlns:a16="http://schemas.microsoft.com/office/drawing/2014/main" id="{C3B3A2F1-D923-9945-88B0-BEA1E9158D85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B2DE6284-AF51-264E-9B63-DFD0C8B1EBB7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="" xmlns:a16="http://schemas.microsoft.com/office/drawing/2014/main" id="{07437B80-9736-634E-A54D-AC6698453D8E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33" name="Picture 2" descr="В Тюмени автомобилистам раздавали наклейки в виде буквы &amp;amp;quot;Z&amp;amp;quot; | Вслух.ru">
            <a:extLst>
              <a:ext uri="{FF2B5EF4-FFF2-40B4-BE49-F238E27FC236}">
                <a16:creationId xmlns="" xmlns:a16="http://schemas.microsoft.com/office/drawing/2014/main" id="{785330B8-17ED-3344-B684-AC86F5D02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995"/>
          <a:stretch/>
        </p:blipFill>
        <p:spPr bwMode="auto">
          <a:xfrm>
            <a:off x="1675112" y="2740466"/>
            <a:ext cx="4596089" cy="3282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1675112" y="1444335"/>
            <a:ext cx="71400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АВТО- И МОТОПРОБЕГИ</a:t>
            </a:r>
          </a:p>
          <a:p>
            <a:r>
              <a:rPr lang="ru-RU" sz="3200" b="1" dirty="0">
                <a:solidFill>
                  <a:srgbClr val="2B3F89"/>
                </a:solidFill>
              </a:rPr>
              <a:t>ФЛЕШМОБЫ АВТОМОБИЛИСТОВ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04" t="189" r="33223" b="39373"/>
          <a:stretch/>
        </p:blipFill>
        <p:spPr bwMode="auto">
          <a:xfrm>
            <a:off x="7082661" y="2740465"/>
            <a:ext cx="6829837" cy="70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42" r="13729"/>
          <a:stretch/>
        </p:blipFill>
        <p:spPr>
          <a:xfrm>
            <a:off x="1675113" y="6436895"/>
            <a:ext cx="4623460" cy="3314154"/>
          </a:xfrm>
          <a:prstGeom prst="rect">
            <a:avLst/>
          </a:prstGeom>
        </p:spPr>
      </p:pic>
      <p:sp>
        <p:nvSpPr>
          <p:cNvPr id="15" name="Google Shape;59;p14">
            <a:extLst>
              <a:ext uri="{FF2B5EF4-FFF2-40B4-BE49-F238E27FC236}">
                <a16:creationId xmlns="" xmlns:a16="http://schemas.microsoft.com/office/drawing/2014/main" id="{53E4F9BE-19FD-854C-9F48-BF3427AB37B0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3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293380" y="1474402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2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B3EBFAB6-5018-3940-95BD-35A056E2D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65" r="-5881" b="11188"/>
          <a:stretch/>
        </p:blipFill>
        <p:spPr>
          <a:xfrm>
            <a:off x="402941" y="2954216"/>
            <a:ext cx="7230969" cy="3657600"/>
          </a:xfrm>
          <a:prstGeom prst="rect">
            <a:avLst/>
          </a:prstGeom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C713E0F5-CD76-674A-90E4-45592C3E97DE}"/>
              </a:ext>
            </a:extLst>
          </p:cNvPr>
          <p:cNvCxnSpPr>
            <a:cxnSpLocks/>
          </p:cNvCxnSpPr>
          <p:nvPr/>
        </p:nvCxnSpPr>
        <p:spPr>
          <a:xfrm>
            <a:off x="1712086" y="2554370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2FB81638-2FE7-B74E-9C39-E3779D02F77E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="" xmlns:a16="http://schemas.microsoft.com/office/drawing/2014/main" id="{C3B3A2F1-D923-9945-88B0-BEA1E9158D85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B2DE6284-AF51-264E-9B63-DFD0C8B1EBB7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="" xmlns:a16="http://schemas.microsoft.com/office/drawing/2014/main" id="{07437B80-9736-634E-A54D-AC6698453D8E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1675112" y="1444335"/>
            <a:ext cx="8012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ГРАФФИТИ, МЭППИНГ, ПОДСВЕТКА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51" y="2954216"/>
            <a:ext cx="4876800" cy="36576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482543" y="6786753"/>
            <a:ext cx="132100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B3F89"/>
                </a:solidFill>
              </a:rPr>
              <a:t>На стенах домов могут быть сделаны тематические граффити </a:t>
            </a:r>
          </a:p>
          <a:p>
            <a:r>
              <a:rPr lang="ru-RU" sz="3200" dirty="0">
                <a:solidFill>
                  <a:srgbClr val="2B3F89"/>
                </a:solidFill>
              </a:rPr>
              <a:t>с </a:t>
            </a:r>
            <a:r>
              <a:rPr lang="ru-RU" sz="3200" dirty="0" err="1">
                <a:solidFill>
                  <a:srgbClr val="2B3F89"/>
                </a:solidFill>
              </a:rPr>
              <a:t>хештегами</a:t>
            </a:r>
            <a:r>
              <a:rPr lang="ru-RU" sz="3200" dirty="0">
                <a:solidFill>
                  <a:srgbClr val="2B3F89"/>
                </a:solidFill>
              </a:rPr>
              <a:t>, в вечернее время окна административных </a:t>
            </a:r>
          </a:p>
          <a:p>
            <a:r>
              <a:rPr lang="ru-RU" sz="3200" dirty="0">
                <a:solidFill>
                  <a:srgbClr val="2B3F89"/>
                </a:solidFill>
              </a:rPr>
              <a:t>и жилых зданиях могут образовать букву </a:t>
            </a:r>
            <a:r>
              <a:rPr lang="en-US" sz="3200" dirty="0">
                <a:solidFill>
                  <a:srgbClr val="2B3F89"/>
                </a:solidFill>
              </a:rPr>
              <a:t>Z.</a:t>
            </a:r>
          </a:p>
          <a:p>
            <a:r>
              <a:rPr lang="ru-RU" sz="3200" dirty="0">
                <a:solidFill>
                  <a:srgbClr val="2B3F89"/>
                </a:solidFill>
              </a:rPr>
              <a:t>При наличии возможности можно организовать </a:t>
            </a:r>
          </a:p>
          <a:p>
            <a:r>
              <a:rPr lang="ru-RU" sz="3200" dirty="0">
                <a:solidFill>
                  <a:srgbClr val="2B3F89"/>
                </a:solidFill>
              </a:rPr>
              <a:t>видеопроекцию буквы </a:t>
            </a:r>
            <a:r>
              <a:rPr lang="en-US" sz="3200" dirty="0">
                <a:solidFill>
                  <a:srgbClr val="2B3F89"/>
                </a:solidFill>
              </a:rPr>
              <a:t>Z </a:t>
            </a:r>
            <a:r>
              <a:rPr lang="ru-RU" sz="3200" dirty="0">
                <a:solidFill>
                  <a:srgbClr val="2B3F89"/>
                </a:solidFill>
              </a:rPr>
              <a:t>на стены исторических зданий, </a:t>
            </a:r>
          </a:p>
          <a:p>
            <a:r>
              <a:rPr lang="ru-RU" sz="3200" dirty="0">
                <a:solidFill>
                  <a:srgbClr val="2B3F89"/>
                </a:solidFill>
              </a:rPr>
              <a:t>инфраструктурных объектов</a:t>
            </a:r>
          </a:p>
          <a:p>
            <a:r>
              <a:rPr lang="ru-RU" sz="3200" b="1" dirty="0">
                <a:solidFill>
                  <a:srgbClr val="2B3F89"/>
                </a:solidFill>
              </a:rPr>
              <a:t> </a:t>
            </a:r>
          </a:p>
        </p:txBody>
      </p:sp>
      <p:sp>
        <p:nvSpPr>
          <p:cNvPr id="15" name="Google Shape;59;p14">
            <a:extLst>
              <a:ext uri="{FF2B5EF4-FFF2-40B4-BE49-F238E27FC236}">
                <a16:creationId xmlns="" xmlns:a16="http://schemas.microsoft.com/office/drawing/2014/main" id="{973150D9-0627-EC47-8D7A-0E94A3D1E9AD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4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2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293380" y="1474402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3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C713E0F5-CD76-674A-90E4-45592C3E97DE}"/>
              </a:ext>
            </a:extLst>
          </p:cNvPr>
          <p:cNvCxnSpPr>
            <a:cxnSpLocks/>
          </p:cNvCxnSpPr>
          <p:nvPr/>
        </p:nvCxnSpPr>
        <p:spPr>
          <a:xfrm>
            <a:off x="1712086" y="2554370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2FB81638-2FE7-B74E-9C39-E3779D02F77E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="" xmlns:a16="http://schemas.microsoft.com/office/drawing/2014/main" id="{C3B3A2F1-D923-9945-88B0-BEA1E9158D85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B2DE6284-AF51-264E-9B63-DFD0C8B1EBB7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="" xmlns:a16="http://schemas.microsoft.com/office/drawing/2014/main" id="{07437B80-9736-634E-A54D-AC6698453D8E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1675112" y="1444335"/>
            <a:ext cx="6277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Тематические фотовыставки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482543" y="6786753"/>
            <a:ext cx="13210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B3F89"/>
                </a:solidFill>
              </a:rPr>
              <a:t>В парках, на бульварах, в аэропортах и других общественных местах могут быть организованы фотовыставки (изображения будут представлены агентством ТАСС)</a:t>
            </a:r>
          </a:p>
          <a:p>
            <a:r>
              <a:rPr lang="ru-RU" sz="3200" b="1" dirty="0">
                <a:solidFill>
                  <a:srgbClr val="2B3F89"/>
                </a:solidFill>
              </a:rPr>
              <a:t>Также могут быть задействованы </a:t>
            </a:r>
            <a:r>
              <a:rPr lang="ru-RU" sz="3200" b="1" dirty="0" err="1">
                <a:solidFill>
                  <a:srgbClr val="2B3F89"/>
                </a:solidFill>
              </a:rPr>
              <a:t>медиафасады</a:t>
            </a:r>
            <a:r>
              <a:rPr lang="ru-RU" sz="3200" b="1" dirty="0">
                <a:solidFill>
                  <a:srgbClr val="2B3F89"/>
                </a:solidFill>
              </a:rPr>
              <a:t> и другие цифровые носители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00" y="2642752"/>
            <a:ext cx="3502788" cy="23585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47" y="2521553"/>
            <a:ext cx="5008947" cy="3172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94" y="4707917"/>
            <a:ext cx="3175000" cy="1917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302" y="3656854"/>
            <a:ext cx="3649528" cy="24524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36" y="4248395"/>
            <a:ext cx="4798908" cy="3060637"/>
          </a:xfrm>
          <a:prstGeom prst="rect">
            <a:avLst/>
          </a:prstGeom>
        </p:spPr>
      </p:pic>
      <p:sp>
        <p:nvSpPr>
          <p:cNvPr id="18" name="Google Shape;59;p14">
            <a:extLst>
              <a:ext uri="{FF2B5EF4-FFF2-40B4-BE49-F238E27FC236}">
                <a16:creationId xmlns="" xmlns:a16="http://schemas.microsoft.com/office/drawing/2014/main" id="{09696DB0-B37B-3745-9DA3-CB87F824881D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5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55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кно PNG фото изображение | PNG Play">
            <a:extLst>
              <a:ext uri="{FF2B5EF4-FFF2-40B4-BE49-F238E27FC236}">
                <a16:creationId xmlns="" xmlns:a16="http://schemas.microsoft.com/office/drawing/2014/main" id="{BD7E93CA-4E9E-8B49-AADE-C24EE2FDD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072" y="3303547"/>
            <a:ext cx="5846365" cy="3890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86FB181-67C2-6344-8E34-33CF9AAD5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19" r="27366" b="15177"/>
          <a:stretch/>
        </p:blipFill>
        <p:spPr>
          <a:xfrm>
            <a:off x="10794255" y="3786261"/>
            <a:ext cx="2077312" cy="2060992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1268331" y="7719992"/>
            <a:ext cx="53762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По примеру Ку</a:t>
            </a:r>
            <a:r>
              <a:rPr lang="en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z</a:t>
            </a:r>
            <a:r>
              <a:rPr lang="ru-RU" sz="2000" dirty="0" err="1">
                <a:solidFill>
                  <a:schemeClr val="tx2">
                    <a:lumMod val="25000"/>
                  </a:schemeClr>
                </a:solidFill>
                <a:latin typeface="+mn-lt"/>
              </a:rPr>
              <a:t>басса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администрации городов и регионов могут использовать букву </a:t>
            </a:r>
            <a:r>
              <a:rPr lang="en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Z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в своем названии в официальных документах. 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1089893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4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C08D53C8-091A-9B4A-837F-C0915E54EC35}"/>
              </a:ext>
            </a:extLst>
          </p:cNvPr>
          <p:cNvSpPr/>
          <p:nvPr/>
        </p:nvSpPr>
        <p:spPr>
          <a:xfrm>
            <a:off x="8743647" y="7667886"/>
            <a:ext cx="5376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Молодежь и активисты выкладывают в соцсетях видео, в котором наклеивают на окна домов и автомобилей большую букву </a:t>
            </a:r>
            <a:r>
              <a:rPr lang="en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Z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 призывают всех последовать их примеру. 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5025859F-1D29-3A47-89A1-89BEE4D90814}"/>
              </a:ext>
            </a:extLst>
          </p:cNvPr>
          <p:cNvSpPr/>
          <p:nvPr/>
        </p:nvSpPr>
        <p:spPr>
          <a:xfrm>
            <a:off x="8492179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D6D45E-8F2D-344D-ACEA-A4CA7003E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67"/>
          <a:stretch/>
        </p:blipFill>
        <p:spPr>
          <a:xfrm>
            <a:off x="1268332" y="3955689"/>
            <a:ext cx="5376221" cy="279332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CB85F98A-AA47-2346-A574-C6B0B00C0B61}"/>
              </a:ext>
            </a:extLst>
          </p:cNvPr>
          <p:cNvSpPr/>
          <p:nvPr/>
        </p:nvSpPr>
        <p:spPr>
          <a:xfrm>
            <a:off x="2352347" y="2236398"/>
            <a:ext cx="1941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БУКВА </a:t>
            </a:r>
            <a:r>
              <a:rPr lang="en-US" sz="3200" b="1" dirty="0">
                <a:solidFill>
                  <a:srgbClr val="2B3F89"/>
                </a:solidFill>
              </a:rPr>
              <a:t>Z</a:t>
            </a:r>
            <a:endParaRPr lang="ru-RU" sz="2800" b="1" dirty="0">
              <a:solidFill>
                <a:srgbClr val="2B3F89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9907033" y="2236398"/>
            <a:ext cx="2868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ФЛЕШМОБЫ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5C8FDE03-905C-1B4B-A907-CDB4F300C09F}"/>
              </a:ext>
            </a:extLst>
          </p:cNvPr>
          <p:cNvCxnSpPr>
            <a:cxnSpLocks/>
          </p:cNvCxnSpPr>
          <p:nvPr/>
        </p:nvCxnSpPr>
        <p:spPr>
          <a:xfrm>
            <a:off x="1925755" y="2930028"/>
            <a:ext cx="4718797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2947864C-2F23-EC4B-8206-D3FE0DACA543}"/>
              </a:ext>
            </a:extLst>
          </p:cNvPr>
          <p:cNvCxnSpPr>
            <a:cxnSpLocks/>
          </p:cNvCxnSpPr>
          <p:nvPr/>
        </p:nvCxnSpPr>
        <p:spPr>
          <a:xfrm>
            <a:off x="9349812" y="2930028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A1544DE-26ED-1F4E-AC9B-9E84F78C9098}"/>
              </a:ext>
            </a:extLst>
          </p:cNvPr>
          <p:cNvSpPr/>
          <p:nvPr/>
        </p:nvSpPr>
        <p:spPr>
          <a:xfrm>
            <a:off x="11265210" y="4392583"/>
            <a:ext cx="2248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8000" b="1" i="1" dirty="0">
                <a:solidFill>
                  <a:schemeClr val="bg1"/>
                </a:solidFill>
              </a:rPr>
              <a:t>Z</a:t>
            </a:r>
            <a:endParaRPr lang="ru-RU" sz="7200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E2CC2F13-8BF6-104F-BDAD-C6100F7F59B6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="" xmlns:a16="http://schemas.microsoft.com/office/drawing/2014/main" id="{EE0950A8-28D5-D44C-BC04-601EE92246BF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878221B9-5190-9E4E-B061-97DCB8D1F28B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4E4F9EB2-2CAD-C046-8631-53C2B814131D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sp>
        <p:nvSpPr>
          <p:cNvPr id="21" name="Google Shape;59;p14">
            <a:extLst>
              <a:ext uri="{FF2B5EF4-FFF2-40B4-BE49-F238E27FC236}">
                <a16:creationId xmlns="" xmlns:a16="http://schemas.microsoft.com/office/drawing/2014/main" id="{15E3B7EC-7779-1E40-9E5F-4D209650DFA7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6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685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1268331" y="7719992"/>
            <a:ext cx="5376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Учащиеся и курсанты военных училищ наклеивают на окна или рисуют букву </a:t>
            </a:r>
            <a:r>
              <a:rPr lang="en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Z 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 обращаются к своим старшим товарищам, которые находятся в Украине, </a:t>
            </a:r>
          </a:p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с призывом: «Работайте, братья».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1089893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6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5025859F-1D29-3A47-89A1-89BEE4D90814}"/>
              </a:ext>
            </a:extLst>
          </p:cNvPr>
          <p:cNvSpPr/>
          <p:nvPr/>
        </p:nvSpPr>
        <p:spPr>
          <a:xfrm>
            <a:off x="8492179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7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CB85F98A-AA47-2346-A574-C6B0B00C0B61}"/>
              </a:ext>
            </a:extLst>
          </p:cNvPr>
          <p:cNvSpPr/>
          <p:nvPr/>
        </p:nvSpPr>
        <p:spPr>
          <a:xfrm>
            <a:off x="2352347" y="2236398"/>
            <a:ext cx="3946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Работайте, братья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53F2C27-6954-BB49-8C93-3E6DBBB2A7C3}"/>
              </a:ext>
            </a:extLst>
          </p:cNvPr>
          <p:cNvSpPr/>
          <p:nvPr/>
        </p:nvSpPr>
        <p:spPr>
          <a:xfrm>
            <a:off x="9907033" y="2236398"/>
            <a:ext cx="3539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СЛУЖУ РОССИИ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5C8FDE03-905C-1B4B-A907-CDB4F300C09F}"/>
              </a:ext>
            </a:extLst>
          </p:cNvPr>
          <p:cNvCxnSpPr>
            <a:cxnSpLocks/>
          </p:cNvCxnSpPr>
          <p:nvPr/>
        </p:nvCxnSpPr>
        <p:spPr>
          <a:xfrm>
            <a:off x="1925755" y="2930028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2947864C-2F23-EC4B-8206-D3FE0DACA543}"/>
              </a:ext>
            </a:extLst>
          </p:cNvPr>
          <p:cNvCxnSpPr>
            <a:cxnSpLocks/>
          </p:cNvCxnSpPr>
          <p:nvPr/>
        </p:nvCxnSpPr>
        <p:spPr>
          <a:xfrm>
            <a:off x="9349812" y="2930028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66D4A4F0-0369-9346-929B-4951FEF28344}"/>
              </a:ext>
            </a:extLst>
          </p:cNvPr>
          <p:cNvGrpSpPr/>
          <p:nvPr/>
        </p:nvGrpSpPr>
        <p:grpSpPr>
          <a:xfrm>
            <a:off x="611188" y="10015743"/>
            <a:ext cx="14126748" cy="510495"/>
            <a:chOff x="611188" y="10015743"/>
            <a:chExt cx="14126748" cy="510495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35A64899-73F2-2A4A-97DA-51F2BFDE36E3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271CDF43-8775-AF44-896A-2726F62674A5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" sz="2000" dirty="0">
                  <a:solidFill>
                    <a:schemeClr val="bg1">
                      <a:lumMod val="75000"/>
                    </a:schemeClr>
                  </a:solidFill>
                </a:rPr>
                <a:t>#РусскаяВесна </a:t>
              </a:r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91073F9C-95FB-124C-A4F9-63ED4E2D11EC}"/>
                </a:ext>
              </a:extLst>
            </p:cNvPr>
            <p:cNvSpPr/>
            <p:nvPr/>
          </p:nvSpPr>
          <p:spPr>
            <a:xfrm>
              <a:off x="12347538" y="10126128"/>
              <a:ext cx="2390398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" sz="2000" dirty="0">
                  <a:solidFill>
                    <a:schemeClr val="bg1">
                      <a:lumMod val="75000"/>
                    </a:schemeClr>
                  </a:solidFill>
                </a:rPr>
                <a:t>#СвоихнеБросаем</a:t>
              </a:r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pic>
        <p:nvPicPr>
          <p:cNvPr id="4098" name="Picture 2" descr="Суворовское военное училище — Википедия">
            <a:extLst>
              <a:ext uri="{FF2B5EF4-FFF2-40B4-BE49-F238E27FC236}">
                <a16:creationId xmlns="" xmlns:a16="http://schemas.microsoft.com/office/drawing/2014/main" id="{E22A0503-8321-2F4D-85A1-D1702A4B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80" y="3594563"/>
            <a:ext cx="5376221" cy="3817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FA2B0999-5CC4-CD43-83BE-C122EB4749E9}"/>
              </a:ext>
            </a:extLst>
          </p:cNvPr>
          <p:cNvGrpSpPr/>
          <p:nvPr/>
        </p:nvGrpSpPr>
        <p:grpSpPr>
          <a:xfrm>
            <a:off x="10193977" y="4793884"/>
            <a:ext cx="1589314" cy="1589314"/>
            <a:chOff x="3004457" y="4397178"/>
            <a:chExt cx="1589314" cy="1589314"/>
          </a:xfrm>
        </p:grpSpPr>
        <p:pic>
          <p:nvPicPr>
            <p:cNvPr id="34" name="Рисунок 33" descr="Воспроизвести">
              <a:extLst>
                <a:ext uri="{FF2B5EF4-FFF2-40B4-BE49-F238E27FC236}">
                  <a16:creationId xmlns="" xmlns:a16="http://schemas.microsoft.com/office/drawing/2014/main" id="{AB6F0489-D2D5-DC46-A194-47D7A7FB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09777" y="4780492"/>
              <a:ext cx="914400" cy="914400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="" xmlns:a16="http://schemas.microsoft.com/office/drawing/2014/main" id="{E874A9F0-DF99-8747-8296-4032DE32FEDA}"/>
                </a:ext>
              </a:extLst>
            </p:cNvPr>
            <p:cNvSpPr/>
            <p:nvPr/>
          </p:nvSpPr>
          <p:spPr>
            <a:xfrm>
              <a:off x="3004457" y="4397178"/>
              <a:ext cx="1589314" cy="158931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pic>
        <p:nvPicPr>
          <p:cNvPr id="23" name="Picture 4" descr="Родился Суворов Александр Васильевич, Генералиссимус. Великий Русский  полководец, руководитель Итальянского похода русской армии, кавалер всех  русских и многих иностранных орденов | ДОСААФ России Алтайского Края |  Официальный сайт">
            <a:extLst>
              <a:ext uri="{FF2B5EF4-FFF2-40B4-BE49-F238E27FC236}">
                <a16:creationId xmlns="" xmlns:a16="http://schemas.microsoft.com/office/drawing/2014/main" id="{07D9D624-E40A-DC45-848A-ADC5E92D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249" y="3713191"/>
            <a:ext cx="5039314" cy="3210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97072" y="7615989"/>
            <a:ext cx="57467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</a:rPr>
              <a:t>Школьники и студенты снимают короткие видео, в которых читают краткую биографию выдающихся российских государственных деятелей (полководцев, писателей, ученых, у которых было нерусское происхождение). Посыл — они гордились тем, что служат России.</a:t>
            </a:r>
          </a:p>
        </p:txBody>
      </p:sp>
      <p:sp>
        <p:nvSpPr>
          <p:cNvPr id="24" name="Google Shape;59;p14">
            <a:extLst>
              <a:ext uri="{FF2B5EF4-FFF2-40B4-BE49-F238E27FC236}">
                <a16:creationId xmlns="" xmlns:a16="http://schemas.microsoft.com/office/drawing/2014/main" id="{0B46BB51-6BC6-2940-85D3-F9D01D270C2E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7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138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1089893" y="7157046"/>
            <a:ext cx="6224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Школьники, студенты, активисты снимают видео, в которых читают патриотические стихотворения великих русских поэтов в знак протеста против попыток запрета русской культуры за рубежом (например, «Клеветникам России» А.С. Пушкина по примеру актрисы Светланы Крючковой, запуская тем самым </a:t>
            </a:r>
            <a:r>
              <a:rPr lang="ru-RU" sz="2000" dirty="0" err="1">
                <a:solidFill>
                  <a:schemeClr val="tx2">
                    <a:lumMod val="25000"/>
                  </a:schemeClr>
                </a:solidFill>
                <a:latin typeface="+mn-lt"/>
              </a:rPr>
              <a:t>флешмоб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).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1089893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8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CB85F98A-AA47-2346-A574-C6B0B00C0B61}"/>
              </a:ext>
            </a:extLst>
          </p:cNvPr>
          <p:cNvSpPr/>
          <p:nvPr/>
        </p:nvSpPr>
        <p:spPr>
          <a:xfrm>
            <a:off x="2352347" y="1848970"/>
            <a:ext cx="36423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2B3F89"/>
                </a:solidFill>
              </a:rPr>
              <a:t>ПАТРИОТИЧЕСКИЕ</a:t>
            </a:r>
          </a:p>
          <a:p>
            <a:r>
              <a:rPr lang="ru-RU" sz="2800" b="1" dirty="0">
                <a:solidFill>
                  <a:srgbClr val="2B3F89"/>
                </a:solidFill>
              </a:rPr>
              <a:t>СТИХОТВОРЕНИЯ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5C8FDE03-905C-1B4B-A907-CDB4F300C09F}"/>
              </a:ext>
            </a:extLst>
          </p:cNvPr>
          <p:cNvCxnSpPr>
            <a:cxnSpLocks/>
          </p:cNvCxnSpPr>
          <p:nvPr/>
        </p:nvCxnSpPr>
        <p:spPr>
          <a:xfrm>
            <a:off x="1925755" y="2930028"/>
            <a:ext cx="4163893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3345E08B-5A7A-5C48-9704-6747313C276A}"/>
              </a:ext>
            </a:extLst>
          </p:cNvPr>
          <p:cNvCxnSpPr/>
          <p:nvPr/>
        </p:nvCxnSpPr>
        <p:spPr>
          <a:xfrm>
            <a:off x="679884" y="10015743"/>
            <a:ext cx="139297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51B79C72-54C5-AD4A-8897-42216DE117FD}"/>
              </a:ext>
            </a:extLst>
          </p:cNvPr>
          <p:cNvGrpSpPr/>
          <p:nvPr/>
        </p:nvGrpSpPr>
        <p:grpSpPr>
          <a:xfrm>
            <a:off x="3004457" y="4397178"/>
            <a:ext cx="1589314" cy="1589314"/>
            <a:chOff x="3004457" y="4397178"/>
            <a:chExt cx="1589314" cy="1589314"/>
          </a:xfrm>
        </p:grpSpPr>
        <p:pic>
          <p:nvPicPr>
            <p:cNvPr id="6" name="Рисунок 5" descr="Воспроизвести">
              <a:extLst>
                <a:ext uri="{FF2B5EF4-FFF2-40B4-BE49-F238E27FC236}">
                  <a16:creationId xmlns="" xmlns:a16="http://schemas.microsoft.com/office/drawing/2014/main" id="{552F33E3-345D-AA4D-9782-7A4F7B2E2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9777" y="4780492"/>
              <a:ext cx="914400" cy="914400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="" xmlns:a16="http://schemas.microsoft.com/office/drawing/2014/main" id="{C33BC1F6-800D-A64E-9F4A-51E9C15D080F}"/>
                </a:ext>
              </a:extLst>
            </p:cNvPr>
            <p:cNvSpPr/>
            <p:nvPr/>
          </p:nvSpPr>
          <p:spPr>
            <a:xfrm>
              <a:off x="3004457" y="4397178"/>
              <a:ext cx="1589314" cy="158931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1" t="7636" b="6896"/>
          <a:stretch/>
        </p:blipFill>
        <p:spPr bwMode="auto">
          <a:xfrm>
            <a:off x="1089893" y="3454035"/>
            <a:ext cx="6224066" cy="34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932" t="29725" r="28432" b="31539"/>
          <a:stretch/>
        </p:blipFill>
        <p:spPr bwMode="auto">
          <a:xfrm>
            <a:off x="7903307" y="3454035"/>
            <a:ext cx="5987202" cy="34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7949494" y="7279629"/>
            <a:ext cx="6224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Все желающие могут присоединиться к </a:t>
            </a:r>
            <a:r>
              <a:rPr lang="ru-RU" sz="2000" dirty="0" err="1">
                <a:solidFill>
                  <a:schemeClr val="tx2">
                    <a:lumMod val="25000"/>
                  </a:schemeClr>
                </a:solidFill>
                <a:latin typeface="+mn-lt"/>
              </a:rPr>
              <a:t>флешмобу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ГУ МВД по Санкт-Петербургу и записать видео, в котором читают стихотворение «Мы русские»</a:t>
            </a:r>
          </a:p>
        </p:txBody>
      </p:sp>
      <p:sp>
        <p:nvSpPr>
          <p:cNvPr id="17" name="Google Shape;59;p14">
            <a:extLst>
              <a:ext uri="{FF2B5EF4-FFF2-40B4-BE49-F238E27FC236}">
                <a16:creationId xmlns="" xmlns:a16="http://schemas.microsoft.com/office/drawing/2014/main" id="{FCCB38E7-0C09-434D-9FB8-320B68068C2E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8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59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B511FBE0-80DD-7B41-870B-F9C8E92E907F}"/>
              </a:ext>
            </a:extLst>
          </p:cNvPr>
          <p:cNvCxnSpPr/>
          <p:nvPr/>
        </p:nvCxnSpPr>
        <p:spPr>
          <a:xfrm>
            <a:off x="679884" y="1184564"/>
            <a:ext cx="1392973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1268331" y="7653652"/>
            <a:ext cx="5850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Школьники, студенты и активисты выстраиваются в букву </a:t>
            </a:r>
            <a:r>
              <a:rPr lang="en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Z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с флагами России.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2D2C4A3D-F53F-774F-A350-40FD22F037D2}"/>
              </a:ext>
            </a:extLst>
          </p:cNvPr>
          <p:cNvSpPr/>
          <p:nvPr/>
        </p:nvSpPr>
        <p:spPr>
          <a:xfrm>
            <a:off x="1089893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2B3F89"/>
                </a:solidFill>
              </a:rPr>
              <a:t>9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5025859F-1D29-3A47-89A1-89BEE4D90814}"/>
              </a:ext>
            </a:extLst>
          </p:cNvPr>
          <p:cNvSpPr/>
          <p:nvPr/>
        </p:nvSpPr>
        <p:spPr>
          <a:xfrm>
            <a:off x="7758636" y="1982146"/>
            <a:ext cx="1047151" cy="1047151"/>
          </a:xfrm>
          <a:prstGeom prst="ellipse">
            <a:avLst/>
          </a:prstGeom>
          <a:solidFill>
            <a:schemeClr val="bg1"/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2B3F89"/>
                </a:solidFill>
              </a:rPr>
              <a:t>10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="" xmlns:a16="http://schemas.microsoft.com/office/drawing/2014/main" id="{5C8FDE03-905C-1B4B-A907-CDB4F300C09F}"/>
              </a:ext>
            </a:extLst>
          </p:cNvPr>
          <p:cNvCxnSpPr>
            <a:cxnSpLocks/>
          </p:cNvCxnSpPr>
          <p:nvPr/>
        </p:nvCxnSpPr>
        <p:spPr>
          <a:xfrm>
            <a:off x="1925755" y="2930028"/>
            <a:ext cx="4848431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2947864C-2F23-EC4B-8206-D3FE0DACA543}"/>
              </a:ext>
            </a:extLst>
          </p:cNvPr>
          <p:cNvCxnSpPr>
            <a:cxnSpLocks/>
          </p:cNvCxnSpPr>
          <p:nvPr/>
        </p:nvCxnSpPr>
        <p:spPr>
          <a:xfrm>
            <a:off x="8616269" y="2930028"/>
            <a:ext cx="5593068" cy="0"/>
          </a:xfrm>
          <a:prstGeom prst="line">
            <a:avLst/>
          </a:prstGeom>
          <a:ln w="19050">
            <a:solidFill>
              <a:srgbClr val="2B3F8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A377B74E-F529-CE4F-82E8-07661FE6E836}"/>
              </a:ext>
            </a:extLst>
          </p:cNvPr>
          <p:cNvGrpSpPr/>
          <p:nvPr/>
        </p:nvGrpSpPr>
        <p:grpSpPr>
          <a:xfrm>
            <a:off x="611188" y="10015743"/>
            <a:ext cx="13998430" cy="510495"/>
            <a:chOff x="611188" y="10015743"/>
            <a:chExt cx="13998430" cy="510495"/>
          </a:xfrm>
        </p:grpSpPr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938666C-CD8F-8C4C-9BD8-B57C0A07B1A7}"/>
                </a:ext>
              </a:extLst>
            </p:cNvPr>
            <p:cNvCxnSpPr/>
            <p:nvPr/>
          </p:nvCxnSpPr>
          <p:spPr>
            <a:xfrm>
              <a:off x="679884" y="10015743"/>
              <a:ext cx="1392973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E0E2134E-DFF2-7A48-9031-0D3305A90DEF}"/>
                </a:ext>
              </a:extLst>
            </p:cNvPr>
            <p:cNvSpPr/>
            <p:nvPr/>
          </p:nvSpPr>
          <p:spPr>
            <a:xfrm>
              <a:off x="611188" y="10126128"/>
              <a:ext cx="571681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14261D67-0CE3-2843-A112-E3C8E0B561DA}"/>
                </a:ext>
              </a:extLst>
            </p:cNvPr>
            <p:cNvSpPr/>
            <p:nvPr/>
          </p:nvSpPr>
          <p:spPr>
            <a:xfrm>
              <a:off x="12347538" y="10126128"/>
              <a:ext cx="184731" cy="4001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endParaRPr lang="ru-RU" sz="2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C897D705-BBE4-9443-8D9A-DDB4FD501EC8}"/>
              </a:ext>
            </a:extLst>
          </p:cNvPr>
          <p:cNvSpPr/>
          <p:nvPr/>
        </p:nvSpPr>
        <p:spPr>
          <a:xfrm>
            <a:off x="2326565" y="2106442"/>
            <a:ext cx="2465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ФЛЕШМОБ</a:t>
            </a:r>
          </a:p>
        </p:txBody>
      </p:sp>
      <p:sp>
        <p:nvSpPr>
          <p:cNvPr id="23" name="Google Shape;59;p14">
            <a:extLst>
              <a:ext uri="{FF2B5EF4-FFF2-40B4-BE49-F238E27FC236}">
                <a16:creationId xmlns="" xmlns:a16="http://schemas.microsoft.com/office/drawing/2014/main" id="{9B4E59DF-7F84-EC4C-8BAC-AA5B7BD2FC6D}"/>
              </a:ext>
            </a:extLst>
          </p:cNvPr>
          <p:cNvSpPr txBox="1">
            <a:spLocks/>
          </p:cNvSpPr>
          <p:nvPr/>
        </p:nvSpPr>
        <p:spPr>
          <a:xfrm>
            <a:off x="679882" y="479610"/>
            <a:ext cx="13827688" cy="42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600" b="1" dirty="0">
                <a:solidFill>
                  <a:srgbClr val="2B3F89"/>
                </a:solidFill>
                <a:sym typeface="Times New Roman"/>
              </a:rPr>
              <a:t>МЕРОПРИЯТИЯ И АКЦИИ В СУБЪЕКТАХ</a:t>
            </a:r>
            <a:endParaRPr lang="ru-RU" sz="2600" b="1" dirty="0">
              <a:solidFill>
                <a:srgbClr val="2B3F89"/>
              </a:solidFill>
            </a:endParaRPr>
          </a:p>
        </p:txBody>
      </p:sp>
      <p:pic>
        <p:nvPicPr>
          <p:cNvPr id="24" name="Picture 2" descr="Заднее стекло автомобиля - Сочи Авто Стекло - продажа и замена автостекол.  Тонирование. Ремонт сколов, трещин.">
            <a:extLst>
              <a:ext uri="{FF2B5EF4-FFF2-40B4-BE49-F238E27FC236}">
                <a16:creationId xmlns="" xmlns:a16="http://schemas.microsoft.com/office/drawing/2014/main" id="{DAEE73DF-ABBF-9240-9CE8-EDDEEB34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54" y="3738286"/>
            <a:ext cx="5888895" cy="352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90FB0DC-1D76-9048-8C96-77F0BE4D9650}"/>
              </a:ext>
            </a:extLst>
          </p:cNvPr>
          <p:cNvSpPr/>
          <p:nvPr/>
        </p:nvSpPr>
        <p:spPr>
          <a:xfrm>
            <a:off x="8441254" y="7499763"/>
            <a:ext cx="58888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Активистами и волонтерами раздают наклейки на машины с буквой </a:t>
            </a:r>
            <a:r>
              <a:rPr lang="en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Z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и/или другими аналогично читаемыми образами на улицах, в парках, общественных местах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B4A3370-12B9-6245-B28F-E18EFFAE3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1108" y="5504115"/>
            <a:ext cx="2138367" cy="1480304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0C23A718-0BC1-A341-B903-6338A1126A65}"/>
              </a:ext>
            </a:extLst>
          </p:cNvPr>
          <p:cNvSpPr/>
          <p:nvPr/>
        </p:nvSpPr>
        <p:spPr>
          <a:xfrm rot="1092317">
            <a:off x="11219141" y="5813380"/>
            <a:ext cx="14763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i="1" dirty="0">
                <a:solidFill>
                  <a:schemeClr val="bg1"/>
                </a:solidFill>
              </a:rPr>
              <a:t>Z</a:t>
            </a:r>
            <a:endParaRPr lang="ru-RU" sz="5000" b="1" i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341B9017-B9CC-374F-AE6D-D1B5078B2D21}"/>
              </a:ext>
            </a:extLst>
          </p:cNvPr>
          <p:cNvSpPr/>
          <p:nvPr/>
        </p:nvSpPr>
        <p:spPr>
          <a:xfrm>
            <a:off x="8955227" y="2213333"/>
            <a:ext cx="2430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2B3F89"/>
                </a:solidFill>
              </a:rPr>
              <a:t>НАКЛЕЙКИ</a:t>
            </a:r>
            <a:endParaRPr lang="ru-RU" sz="2800" b="1" dirty="0">
              <a:solidFill>
                <a:srgbClr val="2B3F8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3738286"/>
            <a:ext cx="5818740" cy="3271425"/>
          </a:xfrm>
          <a:prstGeom prst="rect">
            <a:avLst/>
          </a:prstGeom>
        </p:spPr>
      </p:pic>
      <p:sp>
        <p:nvSpPr>
          <p:cNvPr id="21" name="Google Shape;59;p14">
            <a:extLst>
              <a:ext uri="{FF2B5EF4-FFF2-40B4-BE49-F238E27FC236}">
                <a16:creationId xmlns="" xmlns:a16="http://schemas.microsoft.com/office/drawing/2014/main" id="{950F7A6C-E94F-7A4C-8B18-0D5692612A21}"/>
              </a:ext>
            </a:extLst>
          </p:cNvPr>
          <p:cNvSpPr txBox="1">
            <a:spLocks/>
          </p:cNvSpPr>
          <p:nvPr/>
        </p:nvSpPr>
        <p:spPr>
          <a:xfrm>
            <a:off x="13660863" y="604046"/>
            <a:ext cx="948755" cy="42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652" tIns="64652" rIns="64652" bIns="6465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E21BB4B9-3940-FC42-B770-8A2211A84535}" type="slidenum">
              <a:rPr lang="ru-RU" sz="1800" smtClean="0">
                <a:solidFill>
                  <a:schemeClr val="tx2">
                    <a:lumMod val="50000"/>
                  </a:schemeClr>
                </a:solidFill>
              </a:rPr>
              <a:pPr algn="r"/>
              <a:t>9</a:t>
            </a:fld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818904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409</Words>
  <Application>Microsoft Office PowerPoint</Application>
  <PresentationFormat>Произвольный</PresentationFormat>
  <Paragraphs>71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Simple Light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красиво расположить теги  #РусскаяВесна #СвоихнеБросаем 18 марта 2022</dc:title>
  <dc:creator>yuasid</dc:creator>
  <cp:lastModifiedBy>Savinova</cp:lastModifiedBy>
  <cp:revision>57</cp:revision>
  <cp:lastPrinted>2022-03-05T10:30:56Z</cp:lastPrinted>
  <dcterms:modified xsi:type="dcterms:W3CDTF">2022-03-14T13:00:38Z</dcterms:modified>
</cp:coreProperties>
</file>